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A62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>
        <p:scale>
          <a:sx n="50" d="100"/>
          <a:sy n="50" d="100"/>
        </p:scale>
        <p:origin x="-264" y="-7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SIDL\2.%20Seminar\Lab%20Seminar\240903_&#52280;&#44256;&#51088;&#47308;\HS2_Analyi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sz="2400" b="1"/>
              <a:t>Current Linearity Simulation</a:t>
            </a:r>
            <a:endParaRPr lang="ko-KR" altLang="en-US" sz="2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0.13556410562316074"/>
          <c:y val="0.12292320952766737"/>
          <c:w val="0.78777797661655924"/>
          <c:h val="0.66987352818635792"/>
        </c:manualLayout>
      </c:layout>
      <c:lineChart>
        <c:grouping val="standard"/>
        <c:varyColors val="0"/>
        <c:ser>
          <c:idx val="1"/>
          <c:order val="0"/>
          <c:tx>
            <c:strRef>
              <c:f>Sheet1!$G$2</c:f>
              <c:strCache>
                <c:ptCount val="1"/>
                <c:pt idx="0">
                  <c:v>Neuron w/C-TIA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Sheet1!$B$4:$B$10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</c:numCache>
            </c:numRef>
          </c:cat>
          <c:val>
            <c:numRef>
              <c:f>Sheet1!$G$3:$G$10</c:f>
              <c:numCache>
                <c:formatCode>0.00000000_);[Red]\(0.00000000\)</c:formatCode>
                <c:ptCount val="7"/>
                <c:pt idx="0">
                  <c:v>0.10395264000000001</c:v>
                </c:pt>
                <c:pt idx="1">
                  <c:v>0.2075408</c:v>
                </c:pt>
                <c:pt idx="2">
                  <c:v>0.31130207999999998</c:v>
                </c:pt>
                <c:pt idx="3">
                  <c:v>0.4152264</c:v>
                </c:pt>
                <c:pt idx="4">
                  <c:v>0.51931080000000007</c:v>
                </c:pt>
                <c:pt idx="5">
                  <c:v>0.62354960000000004</c:v>
                </c:pt>
                <c:pt idx="6">
                  <c:v>0.72794032000000009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4D-455E-B5DC-62BA1C76B5C3}"/>
            </c:ext>
          </c:extLst>
        </c:ser>
        <c:ser>
          <c:idx val="2"/>
          <c:order val="1"/>
          <c:tx>
            <c:strRef>
              <c:f>Sheet1!$Q$11</c:f>
              <c:strCache>
                <c:ptCount val="1"/>
                <c:pt idx="0">
                  <c:v>Neuron w/CSI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Sheet1!$B$4:$B$10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</c:numCache>
            </c:numRef>
          </c:cat>
          <c:val>
            <c:numRef>
              <c:f>Sheet1!$Q$12:$Q$19</c:f>
              <c:numCache>
                <c:formatCode>0.00000000_);[Red]\(0.00000000\)</c:formatCode>
                <c:ptCount val="7"/>
                <c:pt idx="0">
                  <c:v>0.10304656000000001</c:v>
                </c:pt>
                <c:pt idx="1">
                  <c:v>0.20953384000000003</c:v>
                </c:pt>
                <c:pt idx="2">
                  <c:v>0.3152372</c:v>
                </c:pt>
                <c:pt idx="3">
                  <c:v>0.41963023999999999</c:v>
                </c:pt>
                <c:pt idx="4">
                  <c:v>0.52178272000000014</c:v>
                </c:pt>
                <c:pt idx="5">
                  <c:v>0.62131599999999998</c:v>
                </c:pt>
                <c:pt idx="6">
                  <c:v>0.71906600000000009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4D-455E-B5DC-62BA1C76B5C3}"/>
            </c:ext>
          </c:extLst>
        </c:ser>
        <c:ser>
          <c:idx val="3"/>
          <c:order val="2"/>
          <c:tx>
            <c:strRef>
              <c:f>Sheet1!$AA$11</c:f>
              <c:strCache>
                <c:ptCount val="1"/>
                <c:pt idx="0">
                  <c:v>Neuron w /CSI (Scaling Mode)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002060"/>
              </a:solidFill>
              <a:ln w="9525">
                <a:solidFill>
                  <a:srgbClr val="002060"/>
                </a:solidFill>
              </a:ln>
              <a:effectLst/>
            </c:spPr>
          </c:marker>
          <c:cat>
            <c:numRef>
              <c:f>Sheet1!$B$4:$B$10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</c:numCache>
            </c:numRef>
          </c:cat>
          <c:val>
            <c:numRef>
              <c:f>Sheet1!$AA$12:$AA$19</c:f>
              <c:numCache>
                <c:formatCode>0.00000000_);[Red]\(0.00000000\)</c:formatCode>
                <c:ptCount val="7"/>
                <c:pt idx="0">
                  <c:v>0.10378952000000001</c:v>
                </c:pt>
                <c:pt idx="1">
                  <c:v>0.20948480000000003</c:v>
                </c:pt>
                <c:pt idx="2">
                  <c:v>0.31509167999999999</c:v>
                </c:pt>
                <c:pt idx="3">
                  <c:v>0.42034864</c:v>
                </c:pt>
                <c:pt idx="4">
                  <c:v>0.52487863999999995</c:v>
                </c:pt>
                <c:pt idx="5">
                  <c:v>0.62824640000000009</c:v>
                </c:pt>
                <c:pt idx="6">
                  <c:v>0.72997184000000015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74D-455E-B5DC-62BA1C76B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9201151"/>
        <c:axId val="989190111"/>
      </c:lineChart>
      <c:catAx>
        <c:axId val="9892011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1600" b="1"/>
                  <a:t>Ideal Current [uA]</a:t>
                </a:r>
                <a:endParaRPr lang="ko-KR" altLang="en-US" sz="16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989190111"/>
        <c:crosses val="autoZero"/>
        <c:auto val="1"/>
        <c:lblAlgn val="ctr"/>
        <c:lblOffset val="100"/>
        <c:noMultiLvlLbl val="0"/>
      </c:catAx>
      <c:valAx>
        <c:axId val="989190111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alpha val="50000"/>
                </a:schemeClr>
              </a:solidFill>
              <a:prstDash val="sysDot"/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1600" b="1" dirty="0"/>
                  <a:t>Actual Current [</a:t>
                </a:r>
                <a:r>
                  <a:rPr lang="en-US" altLang="ko-KR" sz="1600" b="1" dirty="0" err="1"/>
                  <a:t>uA</a:t>
                </a:r>
                <a:r>
                  <a:rPr lang="en-US" altLang="ko-KR" sz="1600" b="1" dirty="0"/>
                  <a:t>]</a:t>
                </a:r>
                <a:endParaRPr lang="ko-KR" altLang="en-US" sz="16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#,##0.0_);[Red]\(#,##0.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989201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211874567728689"/>
          <c:y val="0.86546440964253579"/>
          <c:w val="0.70161519563459485"/>
          <c:h val="8.8915625815711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"/>
            <a:ext cx="30276413" cy="428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"/>
            <a:ext cx="30276413" cy="428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Visio_Drawing2.vsdx"/><Relationship Id="rId13" Type="http://schemas.openxmlformats.org/officeDocument/2006/relationships/image" Target="../media/image6.emf"/><Relationship Id="rId3" Type="http://schemas.openxmlformats.org/officeDocument/2006/relationships/package" Target="../embeddings/Microsoft_Visio_Drawing.vsdx"/><Relationship Id="rId7" Type="http://schemas.openxmlformats.org/officeDocument/2006/relationships/chart" Target="../charts/chart1.xml"/><Relationship Id="rId12" Type="http://schemas.openxmlformats.org/officeDocument/2006/relationships/package" Target="../embeddings/Microsoft_Visio_Drawing4.vs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image" Target="../media/image5.emf"/><Relationship Id="rId5" Type="http://schemas.openxmlformats.org/officeDocument/2006/relationships/package" Target="../embeddings/Microsoft_Visio_Drawing1.vsdx"/><Relationship Id="rId15" Type="http://schemas.openxmlformats.org/officeDocument/2006/relationships/image" Target="../media/image7.emf"/><Relationship Id="rId10" Type="http://schemas.openxmlformats.org/officeDocument/2006/relationships/package" Target="../embeddings/Microsoft_Visio_Drawing3.vsdx"/><Relationship Id="rId4" Type="http://schemas.openxmlformats.org/officeDocument/2006/relationships/image" Target="../media/image2.emf"/><Relationship Id="rId9" Type="http://schemas.openxmlformats.org/officeDocument/2006/relationships/image" Target="../media/image4.emf"/><Relationship Id="rId14" Type="http://schemas.openxmlformats.org/officeDocument/2006/relationships/package" Target="../embeddings/Microsoft_Visio_Drawing5.vs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" y="3356383"/>
            <a:ext cx="3027521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High-Integration Neuron Circuits </a:t>
            </a:r>
          </a:p>
          <a:p>
            <a:pPr algn="ctr"/>
            <a:r>
              <a:rPr lang="en-US" altLang="ko-K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Current-Scaling Integrators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DB6D9-69A6-4EF5-85F9-32CB4397ED21}"/>
              </a:ext>
            </a:extLst>
          </p:cNvPr>
          <p:cNvSpPr txBox="1"/>
          <p:nvPr/>
        </p:nvSpPr>
        <p:spPr>
          <a:xfrm>
            <a:off x="-1" y="6230710"/>
            <a:ext cx="30275214" cy="2185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Jiin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Moon, </a:t>
            </a:r>
            <a:r>
              <a:rPr lang="en-US" altLang="ko-KR" sz="4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Jaesang</a:t>
            </a:r>
            <a:r>
              <a:rPr lang="en-US" altLang="ko-KR" sz="4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Soo </a:t>
            </a:r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Kim, and </a:t>
            </a:r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Minkyu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Dept. of System Semiconductor, Dongguk University, Seoul, Korea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hjs4578@dgu.ac.kr</a:t>
            </a:r>
            <a:endParaRPr lang="ko-KR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323272" y="8640685"/>
            <a:ext cx="27638005" cy="3281777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b="1" dirty="0">
                <a:solidFill>
                  <a:srgbClr val="555A62"/>
                </a:solidFill>
                <a:ea typeface="+mj-ea"/>
              </a:rPr>
              <a:t>Introduction </a:t>
            </a:r>
          </a:p>
          <a:p>
            <a:pPr marL="571500" indent="-571500">
              <a:lnSpc>
                <a:spcPct val="110000"/>
              </a:lnSpc>
              <a:buFontTx/>
              <a:buChar char="-"/>
            </a:pPr>
            <a:r>
              <a:rPr lang="en-US" altLang="ko-KR" sz="3200" dirty="0">
                <a:solidFill>
                  <a:schemeClr val="tx1"/>
                </a:solidFill>
              </a:rPr>
              <a:t>This work proposes a current-scaling integrator (CSI) to enable high-density and low-power spiking neural network systems. CSI architecture performs proportional scaling of the synaptic input current, thereby reducing the required membrane capacitance by a factor of 1/n while preserving the membrane voltage for accurate spike timing. The proposed neuron achieves a 28% area reduction and an energy efficiency of 0.08 </a:t>
            </a:r>
            <a:r>
              <a:rPr lang="en-US" altLang="ko-KR" sz="3200" dirty="0" err="1">
                <a:solidFill>
                  <a:schemeClr val="tx1"/>
                </a:solidFill>
              </a:rPr>
              <a:t>pJ</a:t>
            </a:r>
            <a:r>
              <a:rPr lang="en-US" altLang="ko-KR" sz="3200" dirty="0">
                <a:solidFill>
                  <a:schemeClr val="tx1"/>
                </a:solidFill>
              </a:rPr>
              <a:t>/spike, representing a 61% energy reduction compared to the conventional capacitive transimpedance amplifier (C-TIA) implementation.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470010-8A2D-067B-F590-484D2EC3322C}"/>
              </a:ext>
            </a:extLst>
          </p:cNvPr>
          <p:cNvSpPr txBox="1"/>
          <p:nvPr/>
        </p:nvSpPr>
        <p:spPr>
          <a:xfrm>
            <a:off x="1313935" y="11748193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Proposed Neuron Circuit and SNN System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470010-8A2D-067B-F590-484D2EC3322C}"/>
              </a:ext>
            </a:extLst>
          </p:cNvPr>
          <p:cNvSpPr txBox="1"/>
          <p:nvPr/>
        </p:nvSpPr>
        <p:spPr>
          <a:xfrm>
            <a:off x="1313934" y="31500248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Simulation Results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470010-8A2D-067B-F590-484D2EC3322C}"/>
              </a:ext>
            </a:extLst>
          </p:cNvPr>
          <p:cNvSpPr txBox="1"/>
          <p:nvPr/>
        </p:nvSpPr>
        <p:spPr>
          <a:xfrm>
            <a:off x="15508020" y="26090677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Chip layout and</a:t>
            </a:r>
            <a:r>
              <a:rPr kumimoji="0" lang="en-US" altLang="ko-KR" sz="4800" b="1" i="0" u="none" strike="noStrike" kern="1200" cap="none" spc="0" normalizeH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 Summary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8470010-8A2D-067B-F590-484D2EC3322C}"/>
              </a:ext>
            </a:extLst>
          </p:cNvPr>
          <p:cNvSpPr txBox="1"/>
          <p:nvPr/>
        </p:nvSpPr>
        <p:spPr>
          <a:xfrm>
            <a:off x="15606662" y="37924847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Acknowledgement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  <p:sp>
        <p:nvSpPr>
          <p:cNvPr id="49" name="모서리가 둥근 직사각형 5">
            <a:extLst>
              <a:ext uri="{FF2B5EF4-FFF2-40B4-BE49-F238E27FC236}">
                <a16:creationId xmlns:a16="http://schemas.microsoft.com/office/drawing/2014/main" id="{7F5BC8A7-5BC8-1194-AFB1-C997BEA17047}"/>
              </a:ext>
            </a:extLst>
          </p:cNvPr>
          <p:cNvSpPr/>
          <p:nvPr/>
        </p:nvSpPr>
        <p:spPr>
          <a:xfrm>
            <a:off x="15885679" y="38903062"/>
            <a:ext cx="12994548" cy="922194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ko-KR" sz="3200" dirty="0">
                <a:solidFill>
                  <a:schemeClr val="tx1"/>
                </a:solidFill>
                <a:ea typeface="+mj-ea"/>
              </a:rPr>
              <a:t>The chip fabrication and EDA tool were supported by the IC Design Education Center(IDEC), Korea.</a:t>
            </a:r>
          </a:p>
        </p:txBody>
      </p:sp>
      <p:graphicFrame>
        <p:nvGraphicFramePr>
          <p:cNvPr id="67" name="표 66">
            <a:extLst>
              <a:ext uri="{FF2B5EF4-FFF2-40B4-BE49-F238E27FC236}">
                <a16:creationId xmlns:a16="http://schemas.microsoft.com/office/drawing/2014/main" id="{1FECDD04-C4EA-40A8-90C0-2FEF2E496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324381"/>
              </p:ext>
            </p:extLst>
          </p:nvPr>
        </p:nvGraphicFramePr>
        <p:xfrm>
          <a:off x="20519026" y="27361933"/>
          <a:ext cx="9534263" cy="7164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2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Process Tech.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Samsung</a:t>
                      </a:r>
                      <a:r>
                        <a:rPr lang="en-US" altLang="ko-KR" sz="2800" b="1" baseline="0" dirty="0">
                          <a:latin typeface="+mn-lt"/>
                          <a:cs typeface="Times New Roman" panose="02020603050405020304" pitchFamily="18" charset="0"/>
                        </a:rPr>
                        <a:t> 28nm CMOS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Classifier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Spiking Neural Network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Power Domain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1.8V(Analog) / 1V (Digital)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Inference Dataset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MNIST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800472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# Neurons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35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Quantization Level of Weight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Chip Size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aseline="0" dirty="0">
                          <a:latin typeface="+mn-lt"/>
                          <a:cs typeface="Times New Roman" panose="02020603050405020304" pitchFamily="18" charset="0"/>
                        </a:rPr>
                        <a:t>3.6 mm x 3.6 mm</a:t>
                      </a:r>
                    </a:p>
                    <a:p>
                      <a:pPr algn="ctr" latinLnBrk="1"/>
                      <a:r>
                        <a:rPr lang="en-US" altLang="ko-KR" sz="2800" baseline="0" dirty="0">
                          <a:latin typeface="+mn-lt"/>
                          <a:cs typeface="Times New Roman" panose="02020603050405020304" pitchFamily="18" charset="0"/>
                        </a:rPr>
                        <a:t>(Core : </a:t>
                      </a:r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1.98 mm x 1.65 mm)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0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Neuron Area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2883 um</a:t>
                      </a:r>
                      <a:r>
                        <a:rPr lang="en-US" altLang="ko-KR" sz="2800" baseline="30000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Spike Pulse Width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100 ns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System</a:t>
                      </a:r>
                      <a:r>
                        <a:rPr lang="en-US" altLang="ko-KR" sz="2800" b="1" baseline="0" dirty="0">
                          <a:latin typeface="+mn-lt"/>
                          <a:cs typeface="Times New Roman" panose="02020603050405020304" pitchFamily="18" charset="0"/>
                        </a:rPr>
                        <a:t> CLK Frequency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10 MHz</a:t>
                      </a:r>
                      <a:endParaRPr lang="ko-KR" altLang="en-US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Power Consumption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32.4 </a:t>
                      </a:r>
                      <a:r>
                        <a:rPr lang="el-GR" altLang="ko-KR" sz="2800" dirty="0">
                          <a:latin typeface="+mn-lt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W/neuron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20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Accuracy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>
                          <a:latin typeface="+mn-lt"/>
                          <a:cs typeface="Times New Roman" panose="02020603050405020304" pitchFamily="18" charset="0"/>
                        </a:rPr>
                        <a:t>94.82%</a:t>
                      </a:r>
                      <a:r>
                        <a:rPr lang="en-US" altLang="ko-KR" sz="2800" baseline="0" dirty="0">
                          <a:latin typeface="+mn-lt"/>
                          <a:cs typeface="Times New Roman" panose="02020603050405020304" pitchFamily="18" charset="0"/>
                        </a:rPr>
                        <a:t>*</a:t>
                      </a:r>
                    </a:p>
                    <a:p>
                      <a:pPr marL="0" marR="0" lvl="0" indent="0" algn="ctr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aseline="0" dirty="0">
                          <a:latin typeface="+mn-lt"/>
                          <a:cs typeface="Times New Roman" panose="02020603050405020304" pitchFamily="18" charset="0"/>
                        </a:rPr>
                        <a:t>91%**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92" name="TextBox 291">
            <a:extLst>
              <a:ext uri="{FF2B5EF4-FFF2-40B4-BE49-F238E27FC236}">
                <a16:creationId xmlns:a16="http://schemas.microsoft.com/office/drawing/2014/main" id="{32029838-B5C5-4CD8-BB4B-03928425E019}"/>
              </a:ext>
            </a:extLst>
          </p:cNvPr>
          <p:cNvSpPr txBox="1"/>
          <p:nvPr/>
        </p:nvSpPr>
        <p:spPr>
          <a:xfrm>
            <a:off x="15508021" y="19284177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Power Consumption &amp; Area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CE32B01-D6F7-4553-8F0B-74000A69F50C}"/>
              </a:ext>
            </a:extLst>
          </p:cNvPr>
          <p:cNvSpPr txBox="1"/>
          <p:nvPr/>
        </p:nvSpPr>
        <p:spPr>
          <a:xfrm>
            <a:off x="1234146" y="27259408"/>
            <a:ext cx="13903460" cy="40318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A Super-Source Follower (SSF) is employed at the synaptic summing node to provide low input impedance.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The CSI scales down the summed synaptic current by a factor of 1/n</a:t>
            </a:r>
            <a:r>
              <a:rPr lang="en-US" altLang="ko-KR" sz="3200" b="1" dirty="0"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sym typeface="Wingdings" panose="05000000000000000000" pitchFamily="2" charset="2"/>
              </a:rPr>
              <a:t>Scaling mechanism reduces the required membrane capacitance (</a:t>
            </a:r>
            <a:r>
              <a:rPr lang="en-US" altLang="ko-KR" sz="3200" dirty="0" err="1">
                <a:sym typeface="Wingdings" panose="05000000000000000000" pitchFamily="2" charset="2"/>
              </a:rPr>
              <a:t>C</a:t>
            </a:r>
            <a:r>
              <a:rPr lang="en-US" altLang="ko-KR" sz="3200" baseline="-25000" dirty="0" err="1">
                <a:sym typeface="Wingdings" panose="05000000000000000000" pitchFamily="2" charset="2"/>
              </a:rPr>
              <a:t>mem</a:t>
            </a:r>
            <a:r>
              <a:rPr lang="en-US" altLang="ko-KR" sz="3200" dirty="0">
                <a:sym typeface="Wingdings" panose="05000000000000000000" pitchFamily="2" charset="2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To minimize static power consumption, the proposed neuron operates without an OP-AMP, which is primary source of power overhead in conventional designs.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3200" dirty="0">
              <a:cs typeface="Times New Roman" panose="02020603050405020304" pitchFamily="18" charset="0"/>
            </a:endParaRPr>
          </a:p>
          <a:p>
            <a:r>
              <a:rPr lang="ko-KR" altLang="en-US" sz="3200" dirty="0">
                <a:cs typeface="Times New Roman" panose="02020603050405020304" pitchFamily="18" charset="0"/>
              </a:rPr>
              <a:t>→ </a:t>
            </a:r>
            <a:r>
              <a:rPr lang="en-US" altLang="ko-KR" sz="3200" dirty="0">
                <a:cs typeface="Times New Roman" panose="02020603050405020304" pitchFamily="18" charset="0"/>
              </a:rPr>
              <a:t>Enabling a high-density and low-power SNN implementation.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B803183-0EA6-41D1-A801-00AF6462F543}"/>
              </a:ext>
            </a:extLst>
          </p:cNvPr>
          <p:cNvSpPr txBox="1"/>
          <p:nvPr/>
        </p:nvSpPr>
        <p:spPr>
          <a:xfrm>
            <a:off x="1030436" y="37895350"/>
            <a:ext cx="14238310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In this work, the proposed neuron was designed with a scaling factor of n = 2, providing the flexibility to enable or disable the current-scaling mechanism.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The observed linearity is consistent with the conventional C-TIA architecture, with an average error rate maintained within a comparable range. (approx. 4~5%)</a:t>
            </a:r>
          </a:p>
        </p:txBody>
      </p:sp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50B75D78-DF43-4B71-B5DB-3D89FAE53D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867503"/>
              </p:ext>
            </p:extLst>
          </p:nvPr>
        </p:nvGraphicFramePr>
        <p:xfrm>
          <a:off x="1374775" y="19759613"/>
          <a:ext cx="13493750" cy="683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" name="Visio" r:id="rId3" imgW="14773026" imgH="7581797" progId="Visio.Drawing.15">
                  <p:embed/>
                </p:oleObj>
              </mc:Choice>
              <mc:Fallback>
                <p:oleObj name="Visio" r:id="rId3" imgW="14773026" imgH="7581797" progId="Visio.Drawing.15">
                  <p:embed/>
                  <p:pic>
                    <p:nvPicPr>
                      <p:cNvPr id="0" name="Object 2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19759613"/>
                        <a:ext cx="13493750" cy="6834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79BDB18F-E41F-40A7-B04A-FEED57283971}"/>
              </a:ext>
            </a:extLst>
          </p:cNvPr>
          <p:cNvSpPr txBox="1"/>
          <p:nvPr/>
        </p:nvSpPr>
        <p:spPr>
          <a:xfrm>
            <a:off x="2974235" y="26661601"/>
            <a:ext cx="98455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(b) Block diagram of the proposed SNN architecture with CSI circuit</a:t>
            </a:r>
          </a:p>
        </p:txBody>
      </p:sp>
      <p:sp>
        <p:nvSpPr>
          <p:cNvPr id="13" name="Rectangle 288">
            <a:extLst>
              <a:ext uri="{FF2B5EF4-FFF2-40B4-BE49-F238E27FC236}">
                <a16:creationId xmlns:a16="http://schemas.microsoft.com/office/drawing/2014/main" id="{DBDC33E1-8908-474A-A7CF-BE0E7BDEE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2752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0" name="개체 19">
            <a:extLst>
              <a:ext uri="{FF2B5EF4-FFF2-40B4-BE49-F238E27FC236}">
                <a16:creationId xmlns:a16="http://schemas.microsoft.com/office/drawing/2014/main" id="{168FC0F4-6FB6-42DD-AD15-CA294AC27F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241679"/>
              </p:ext>
            </p:extLst>
          </p:nvPr>
        </p:nvGraphicFramePr>
        <p:xfrm>
          <a:off x="3556978" y="13081528"/>
          <a:ext cx="9232868" cy="611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" name="Visio" r:id="rId5" imgW="6314807" imgH="4195596" progId="Visio.Drawing.15">
                  <p:embed/>
                </p:oleObj>
              </mc:Choice>
              <mc:Fallback>
                <p:oleObj name="Visio" r:id="rId5" imgW="6314807" imgH="4195596" progId="Visio.Drawing.15">
                  <p:embed/>
                  <p:pic>
                    <p:nvPicPr>
                      <p:cNvPr id="0" name="Object 3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978" y="13081528"/>
                        <a:ext cx="9232868" cy="6116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09EA9CD-FEF2-403D-A1C3-972B68D5EC75}"/>
              </a:ext>
            </a:extLst>
          </p:cNvPr>
          <p:cNvSpPr txBox="1"/>
          <p:nvPr/>
        </p:nvSpPr>
        <p:spPr>
          <a:xfrm>
            <a:off x="2859643" y="19248221"/>
            <a:ext cx="98455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(a) CMOS circuit diagrams of the conventional C-TIA neuron</a:t>
            </a:r>
          </a:p>
        </p:txBody>
      </p:sp>
      <p:graphicFrame>
        <p:nvGraphicFramePr>
          <p:cNvPr id="69" name="차트 68">
            <a:extLst>
              <a:ext uri="{FF2B5EF4-FFF2-40B4-BE49-F238E27FC236}">
                <a16:creationId xmlns:a16="http://schemas.microsoft.com/office/drawing/2014/main" id="{A6F45D06-F141-4E54-86D8-82718B4FFA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129331"/>
              </p:ext>
            </p:extLst>
          </p:nvPr>
        </p:nvGraphicFramePr>
        <p:xfrm>
          <a:off x="812981" y="32502643"/>
          <a:ext cx="7521318" cy="5010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3" name="표 82">
            <a:extLst>
              <a:ext uri="{FF2B5EF4-FFF2-40B4-BE49-F238E27FC236}">
                <a16:creationId xmlns:a16="http://schemas.microsoft.com/office/drawing/2014/main" id="{183F1D34-DD8D-4601-BD1A-C0DA906A4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138317"/>
              </p:ext>
            </p:extLst>
          </p:nvPr>
        </p:nvGraphicFramePr>
        <p:xfrm>
          <a:off x="8121650" y="32874750"/>
          <a:ext cx="3359584" cy="4139998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568520">
                  <a:extLst>
                    <a:ext uri="{9D8B030D-6E8A-4147-A177-3AD203B41FA5}">
                      <a16:colId xmlns:a16="http://schemas.microsoft.com/office/drawing/2014/main" val="3790390675"/>
                    </a:ext>
                  </a:extLst>
                </a:gridCol>
                <a:gridCol w="895532">
                  <a:extLst>
                    <a:ext uri="{9D8B030D-6E8A-4147-A177-3AD203B41FA5}">
                      <a16:colId xmlns:a16="http://schemas.microsoft.com/office/drawing/2014/main" val="987405328"/>
                    </a:ext>
                  </a:extLst>
                </a:gridCol>
                <a:gridCol w="895532">
                  <a:extLst>
                    <a:ext uri="{9D8B030D-6E8A-4147-A177-3AD203B41FA5}">
                      <a16:colId xmlns:a16="http://schemas.microsoft.com/office/drawing/2014/main" val="1930155102"/>
                    </a:ext>
                  </a:extLst>
                </a:gridCol>
              </a:tblGrid>
              <a:tr h="4375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Neuron w/C-TIA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0149" marR="100149" marT="50074" marB="50074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470838"/>
                  </a:ext>
                </a:extLst>
              </a:tr>
              <a:tr h="7233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Ideal Current</a:t>
                      </a:r>
                    </a:p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[</a:t>
                      </a:r>
                      <a:r>
                        <a:rPr lang="en-US" sz="1500" u="none" strike="noStrike" dirty="0" err="1">
                          <a:effectLst/>
                          <a:latin typeface="+mn-lt"/>
                        </a:rPr>
                        <a:t>uA</a:t>
                      </a:r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Error</a:t>
                      </a:r>
                    </a:p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[</a:t>
                      </a:r>
                      <a:r>
                        <a:rPr lang="en-US" sz="1500" u="none" strike="noStrike" dirty="0" err="1">
                          <a:effectLst/>
                          <a:latin typeface="+mn-lt"/>
                        </a:rPr>
                        <a:t>uA</a:t>
                      </a:r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Error Rate</a:t>
                      </a:r>
                      <a:r>
                        <a:rPr lang="ko-KR" altLang="en-US" sz="15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(%)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097062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0.1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0.004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3.95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487065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0.2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0.008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3.77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028924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0.011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3.77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589308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  <a:latin typeface="+mn-lt"/>
                        </a:rPr>
                        <a:t>0.4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0.015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3.81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3646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  <a:latin typeface="+mn-lt"/>
                        </a:rPr>
                        <a:t>0.5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0.019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3.86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911666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  <a:latin typeface="+mn-lt"/>
                        </a:rPr>
                        <a:t>0.6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0.024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3.92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600033"/>
                  </a:ext>
                </a:extLst>
              </a:tr>
              <a:tr h="4255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0.7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0.028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  <a:latin typeface="+mn-lt"/>
                        </a:rPr>
                        <a:t>3.99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0972" marR="60972" marT="60972" marB="6097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34817"/>
                  </a:ext>
                </a:extLst>
              </a:tr>
            </a:tbl>
          </a:graphicData>
        </a:graphic>
      </p:graphicFrame>
      <p:graphicFrame>
        <p:nvGraphicFramePr>
          <p:cNvPr id="84" name="표 83">
            <a:extLst>
              <a:ext uri="{FF2B5EF4-FFF2-40B4-BE49-F238E27FC236}">
                <a16:creationId xmlns:a16="http://schemas.microsoft.com/office/drawing/2014/main" id="{EF01BAEE-B215-4472-B677-7F7687EDCFEC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93020702"/>
              </p:ext>
            </p:extLst>
          </p:nvPr>
        </p:nvGraphicFramePr>
        <p:xfrm>
          <a:off x="11836552" y="32874748"/>
          <a:ext cx="3369347" cy="4140000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573087">
                  <a:extLst>
                    <a:ext uri="{9D8B030D-6E8A-4147-A177-3AD203B41FA5}">
                      <a16:colId xmlns:a16="http://schemas.microsoft.com/office/drawing/2014/main" val="3790390675"/>
                    </a:ext>
                  </a:extLst>
                </a:gridCol>
                <a:gridCol w="898130">
                  <a:extLst>
                    <a:ext uri="{9D8B030D-6E8A-4147-A177-3AD203B41FA5}">
                      <a16:colId xmlns:a16="http://schemas.microsoft.com/office/drawing/2014/main" val="987405328"/>
                    </a:ext>
                  </a:extLst>
                </a:gridCol>
                <a:gridCol w="898130">
                  <a:extLst>
                    <a:ext uri="{9D8B030D-6E8A-4147-A177-3AD203B41FA5}">
                      <a16:colId xmlns:a16="http://schemas.microsoft.com/office/drawing/2014/main" val="1930155102"/>
                    </a:ext>
                  </a:extLst>
                </a:gridCol>
              </a:tblGrid>
              <a:tr h="42682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Neuron w/</a:t>
                      </a:r>
                      <a:r>
                        <a:rPr lang="en-US" altLang="ko-KR" sz="1800" b="1" u="none" strike="noStrike" dirty="0">
                          <a:effectLst/>
                        </a:rPr>
                        <a:t>CSI (n = 2)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0149" marR="100149" marT="50074" marB="50074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470838"/>
                  </a:ext>
                </a:extLst>
              </a:tr>
              <a:tr h="7254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Ideal Current</a:t>
                      </a:r>
                    </a:p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[</a:t>
                      </a:r>
                      <a:r>
                        <a:rPr lang="en-US" sz="1500" u="none" strike="noStrike" dirty="0" err="1">
                          <a:effectLst/>
                        </a:rPr>
                        <a:t>uA</a:t>
                      </a:r>
                      <a:r>
                        <a:rPr lang="en-US" sz="1500" u="none" strike="noStrike" dirty="0">
                          <a:effectLst/>
                        </a:rPr>
                        <a:t>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Error</a:t>
                      </a:r>
                    </a:p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[</a:t>
                      </a:r>
                      <a:r>
                        <a:rPr lang="en-US" sz="1500" u="none" strike="noStrike" dirty="0" err="1">
                          <a:effectLst/>
                        </a:rPr>
                        <a:t>uA</a:t>
                      </a:r>
                      <a:r>
                        <a:rPr lang="en-US" sz="1500" u="none" strike="noStrike" dirty="0">
                          <a:effectLst/>
                        </a:rPr>
                        <a:t>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Error Rate</a:t>
                      </a:r>
                      <a:r>
                        <a:rPr lang="ko-KR" altLang="en-US" sz="1500" u="none" strike="noStrike" dirty="0">
                          <a:effectLst/>
                        </a:rPr>
                        <a:t> </a:t>
                      </a:r>
                      <a:r>
                        <a:rPr lang="en-US" altLang="ko-KR" sz="1500" u="none" strike="noStrike" dirty="0">
                          <a:effectLst/>
                        </a:rPr>
                        <a:t>(%)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097062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0.1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0.004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3.79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487065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0.2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0.009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4.74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028924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0.3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0.015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5.03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589308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</a:rPr>
                        <a:t>0.4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0.020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5.09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3646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</a:rPr>
                        <a:t>0.5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0.025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4.98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911666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>
                          <a:effectLst/>
                        </a:rPr>
                        <a:t>0.6</a:t>
                      </a:r>
                      <a:endParaRPr lang="en-US" altLang="ko-KR" sz="1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0.028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4.71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600033"/>
                  </a:ext>
                </a:extLst>
              </a:tr>
              <a:tr h="42682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u="none" strike="noStrike" dirty="0">
                          <a:effectLst/>
                        </a:rPr>
                        <a:t>0.7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62" marR="61162" marT="61162" marB="61162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0.030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4.28 </a:t>
                      </a:r>
                    </a:p>
                  </a:txBody>
                  <a:tcPr marL="61162" marR="61162" marT="61162" marB="6116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34817"/>
                  </a:ext>
                </a:extLst>
              </a:tr>
            </a:tbl>
          </a:graphicData>
        </a:graphic>
      </p:graphicFrame>
      <p:sp>
        <p:nvSpPr>
          <p:cNvPr id="85" name="TextBox 84">
            <a:extLst>
              <a:ext uri="{FF2B5EF4-FFF2-40B4-BE49-F238E27FC236}">
                <a16:creationId xmlns:a16="http://schemas.microsoft.com/office/drawing/2014/main" id="{22B917F8-0AD9-418D-BF22-FE57C7781EDD}"/>
              </a:ext>
            </a:extLst>
          </p:cNvPr>
          <p:cNvSpPr txBox="1"/>
          <p:nvPr/>
        </p:nvSpPr>
        <p:spPr>
          <a:xfrm>
            <a:off x="1724067" y="37275089"/>
            <a:ext cx="1322046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(c) Simulated current linearity of the conventional C-TIA and the proposed CSI neuron (n=2)</a:t>
            </a:r>
          </a:p>
        </p:txBody>
      </p:sp>
      <p:graphicFrame>
        <p:nvGraphicFramePr>
          <p:cNvPr id="22" name="개체 21">
            <a:extLst>
              <a:ext uri="{FF2B5EF4-FFF2-40B4-BE49-F238E27FC236}">
                <a16:creationId xmlns:a16="http://schemas.microsoft.com/office/drawing/2014/main" id="{153B016A-AA6E-4572-84ED-45F47A8F80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8692499"/>
              </p:ext>
            </p:extLst>
          </p:nvPr>
        </p:nvGraphicFramePr>
        <p:xfrm>
          <a:off x="15885679" y="12599079"/>
          <a:ext cx="6080985" cy="48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" name="Visio" r:id="rId8" imgW="9544115" imgH="7667638" progId="Visio.Drawing.15">
                  <p:embed/>
                </p:oleObj>
              </mc:Choice>
              <mc:Fallback>
                <p:oleObj name="Visio" r:id="rId8" imgW="9544115" imgH="7667638" progId="Visio.Drawing.15">
                  <p:embed/>
                  <p:pic>
                    <p:nvPicPr>
                      <p:cNvPr id="0" name="Object 3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5679" y="12599079"/>
                        <a:ext cx="6080985" cy="486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개체 24">
            <a:extLst>
              <a:ext uri="{FF2B5EF4-FFF2-40B4-BE49-F238E27FC236}">
                <a16:creationId xmlns:a16="http://schemas.microsoft.com/office/drawing/2014/main" id="{DA854673-6923-4329-B2FE-9F91D6ECE9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7049432"/>
              </p:ext>
            </p:extLst>
          </p:nvPr>
        </p:nvGraphicFramePr>
        <p:xfrm>
          <a:off x="22559703" y="13019676"/>
          <a:ext cx="6094286" cy="48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" name="Visio" r:id="rId10" imgW="5324482" imgH="4224141" progId="Visio.Drawing.15">
                  <p:embed/>
                </p:oleObj>
              </mc:Choice>
              <mc:Fallback>
                <p:oleObj name="Visio" r:id="rId10" imgW="5324482" imgH="4224141" progId="Visio.Drawing.15">
                  <p:embed/>
                  <p:pic>
                    <p:nvPicPr>
                      <p:cNvPr id="0" name="Object 3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9703" y="13019676"/>
                        <a:ext cx="6094286" cy="486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9E5DAF7F-391B-4B80-BCB8-D762452DFB81}"/>
              </a:ext>
            </a:extLst>
          </p:cNvPr>
          <p:cNvSpPr txBox="1"/>
          <p:nvPr/>
        </p:nvSpPr>
        <p:spPr>
          <a:xfrm>
            <a:off x="16105748" y="17456864"/>
            <a:ext cx="602345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(d) Inference results of the MNIST digit'7'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3DCC6C1-A897-4ABD-AE8E-042C361A8A1A}"/>
              </a:ext>
            </a:extLst>
          </p:cNvPr>
          <p:cNvSpPr txBox="1"/>
          <p:nvPr/>
        </p:nvSpPr>
        <p:spPr>
          <a:xfrm>
            <a:off x="20802060" y="17464853"/>
            <a:ext cx="98455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(e) Monte Carlo simulation of V</a:t>
            </a:r>
            <a:r>
              <a:rPr lang="en-US" altLang="ko-KR" sz="2400" b="1" baseline="-25000" dirty="0">
                <a:cs typeface="Times New Roman" panose="02020603050405020304" pitchFamily="18" charset="0"/>
              </a:rPr>
              <a:t>RST </a:t>
            </a:r>
            <a:r>
              <a:rPr lang="en-US" altLang="ko-KR" sz="2400" b="1" dirty="0">
                <a:cs typeface="Times New Roman" panose="02020603050405020304" pitchFamily="18" charset="0"/>
              </a:rPr>
              <a:t>and accuracy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B0CBA9B-E1D3-40DE-ACAF-720C6F52C4B6}"/>
              </a:ext>
            </a:extLst>
          </p:cNvPr>
          <p:cNvSpPr txBox="1"/>
          <p:nvPr/>
        </p:nvSpPr>
        <p:spPr>
          <a:xfrm>
            <a:off x="15508019" y="18210112"/>
            <a:ext cx="14449434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System-level verification shows accurate MNIST inference (d) with Monte Carlo simulations (e), confirming 94.74% average accuracy under process variations.</a:t>
            </a:r>
          </a:p>
        </p:txBody>
      </p:sp>
      <p:graphicFrame>
        <p:nvGraphicFramePr>
          <p:cNvPr id="27" name="개체 26">
            <a:extLst>
              <a:ext uri="{FF2B5EF4-FFF2-40B4-BE49-F238E27FC236}">
                <a16:creationId xmlns:a16="http://schemas.microsoft.com/office/drawing/2014/main" id="{0E889F00-DC39-4E80-823A-2D546CFC81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85902"/>
              </p:ext>
            </p:extLst>
          </p:nvPr>
        </p:nvGraphicFramePr>
        <p:xfrm>
          <a:off x="15594122" y="20325224"/>
          <a:ext cx="6938928" cy="4505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3" name="Visio" r:id="rId12" imgW="3857484" imgH="2552636" progId="Visio.Drawing.15">
                  <p:embed/>
                </p:oleObj>
              </mc:Choice>
              <mc:Fallback>
                <p:oleObj name="Visio" r:id="rId12" imgW="3857484" imgH="2552636" progId="Visio.Drawing.15">
                  <p:embed/>
                  <p:pic>
                    <p:nvPicPr>
                      <p:cNvPr id="0" name="Object 3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94122" y="20325224"/>
                        <a:ext cx="6938928" cy="45058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TextBox 105">
            <a:extLst>
              <a:ext uri="{FF2B5EF4-FFF2-40B4-BE49-F238E27FC236}">
                <a16:creationId xmlns:a16="http://schemas.microsoft.com/office/drawing/2014/main" id="{95D8C615-6FC3-4452-B5EC-21F387EE0881}"/>
              </a:ext>
            </a:extLst>
          </p:cNvPr>
          <p:cNvSpPr txBox="1"/>
          <p:nvPr/>
        </p:nvSpPr>
        <p:spPr>
          <a:xfrm>
            <a:off x="15943213" y="24765581"/>
            <a:ext cx="59659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Times New Roman" panose="02020603050405020304" pitchFamily="18" charset="0"/>
              </a:rPr>
              <a:t>(f) Area and energy consumption of different neuron circuit configurations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9511153-7DA6-44F3-9288-1F8977E3784E}"/>
              </a:ext>
            </a:extLst>
          </p:cNvPr>
          <p:cNvSpPr txBox="1"/>
          <p:nvPr/>
        </p:nvSpPr>
        <p:spPr>
          <a:xfrm>
            <a:off x="22655539" y="19994382"/>
            <a:ext cx="7397750" cy="62170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cs typeface="Times New Roman" panose="02020603050405020304" pitchFamily="18" charset="0"/>
              </a:rPr>
              <a:t>Power Consumption </a:t>
            </a:r>
            <a:r>
              <a:rPr lang="en-US" altLang="ko-KR" sz="3200" dirty="0">
                <a:cs typeface="Times New Roman" panose="02020603050405020304" pitchFamily="18" charset="0"/>
              </a:rPr>
              <a:t>: Compared to the high-performance C-TIA (approx. 32 </a:t>
            </a:r>
            <a:r>
              <a:rPr lang="en-US" altLang="ko-KR" sz="3200" dirty="0" err="1">
                <a:cs typeface="Times New Roman" panose="02020603050405020304" pitchFamily="18" charset="0"/>
              </a:rPr>
              <a:t>uW</a:t>
            </a:r>
            <a:r>
              <a:rPr lang="en-US" altLang="ko-KR" sz="3200" dirty="0">
                <a:cs typeface="Times New Roman" panose="02020603050405020304" pitchFamily="18" charset="0"/>
              </a:rPr>
              <a:t>), the CSI configuration effectively reduces power consumption to around 17uW (with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a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61%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reduction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in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energy</a:t>
            </a:r>
            <a:r>
              <a:rPr lang="ko-KR" altLang="en-US" sz="3200"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cs typeface="Times New Roman" panose="02020603050405020304" pitchFamily="18" charset="0"/>
              </a:rPr>
              <a:t>per inference).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10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cs typeface="Times New Roman" panose="02020603050405020304" pitchFamily="18" charset="0"/>
              </a:rPr>
              <a:t>Area Efficiency </a:t>
            </a:r>
            <a:r>
              <a:rPr lang="en-US" altLang="ko-KR" sz="3200" dirty="0">
                <a:cs typeface="Times New Roman" panose="02020603050405020304" pitchFamily="18" charset="0"/>
              </a:rPr>
              <a:t>: The basic LIF and C-TIA configurations occupy approximately 3,000 um</a:t>
            </a:r>
            <a:r>
              <a:rPr lang="en-US" altLang="ko-KR" sz="3200" baseline="30000" dirty="0">
                <a:cs typeface="Times New Roman" panose="02020603050405020304" pitchFamily="18" charset="0"/>
              </a:rPr>
              <a:t>2 </a:t>
            </a:r>
            <a:r>
              <a:rPr lang="en-US" altLang="ko-KR" sz="3200" dirty="0">
                <a:cs typeface="Times New Roman" panose="02020603050405020304" pitchFamily="18" charset="0"/>
              </a:rPr>
              <a:t>and 3,700 um</a:t>
            </a:r>
            <a:r>
              <a:rPr lang="en-US" altLang="ko-KR" sz="3200" baseline="30000" dirty="0">
                <a:cs typeface="Times New Roman" panose="02020603050405020304" pitchFamily="18" charset="0"/>
              </a:rPr>
              <a:t>2</a:t>
            </a:r>
            <a:r>
              <a:rPr lang="en-US" altLang="ko-KR" sz="3200" dirty="0">
                <a:cs typeface="Times New Roman" panose="02020603050405020304" pitchFamily="18" charset="0"/>
              </a:rPr>
              <a:t>, respectively. In comparison, the proposed structure reduces the area to 2,883 um</a:t>
            </a:r>
            <a:r>
              <a:rPr lang="en-US" altLang="ko-KR" sz="3200" baseline="30000" dirty="0">
                <a:cs typeface="Times New Roman" panose="02020603050405020304" pitchFamily="18" charset="0"/>
              </a:rPr>
              <a:t>2 </a:t>
            </a:r>
            <a:r>
              <a:rPr lang="en-US" altLang="ko-KR" sz="3200" dirty="0">
                <a:cs typeface="Times New Roman" panose="02020603050405020304" pitchFamily="18" charset="0"/>
              </a:rPr>
              <a:t>(a 28% reduction relative to C-TIA).</a:t>
            </a:r>
          </a:p>
        </p:txBody>
      </p:sp>
      <p:graphicFrame>
        <p:nvGraphicFramePr>
          <p:cNvPr id="29" name="개체 28">
            <a:extLst>
              <a:ext uri="{FF2B5EF4-FFF2-40B4-BE49-F238E27FC236}">
                <a16:creationId xmlns:a16="http://schemas.microsoft.com/office/drawing/2014/main" id="{CAFF281C-12DD-4E15-9F38-7684B40299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238512"/>
              </p:ext>
            </p:extLst>
          </p:nvPr>
        </p:nvGraphicFramePr>
        <p:xfrm>
          <a:off x="15574803" y="26969325"/>
          <a:ext cx="5017436" cy="8249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4" name="Visio" r:id="rId14" imgW="5248344" imgH="8534387" progId="Visio.Drawing.15">
                  <p:embed/>
                </p:oleObj>
              </mc:Choice>
              <mc:Fallback>
                <p:oleObj name="Visio" r:id="rId14" imgW="5248344" imgH="8534387" progId="Visio.Drawing.15">
                  <p:embed/>
                  <p:pic>
                    <p:nvPicPr>
                      <p:cNvPr id="0" name="Object 3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4803" y="26969325"/>
                        <a:ext cx="5017436" cy="82499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TextBox 112">
            <a:extLst>
              <a:ext uri="{FF2B5EF4-FFF2-40B4-BE49-F238E27FC236}">
                <a16:creationId xmlns:a16="http://schemas.microsoft.com/office/drawing/2014/main" id="{060E2BBC-4D09-4514-AB65-551C754BF6B2}"/>
              </a:ext>
            </a:extLst>
          </p:cNvPr>
          <p:cNvSpPr txBox="1"/>
          <p:nvPr/>
        </p:nvSpPr>
        <p:spPr>
          <a:xfrm>
            <a:off x="26789540" y="34565291"/>
            <a:ext cx="336934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cs typeface="Times New Roman" panose="02020603050405020304" pitchFamily="18" charset="0"/>
              </a:rPr>
              <a:t>* Simulated (MATLAB)</a:t>
            </a:r>
          </a:p>
          <a:p>
            <a:pPr algn="r"/>
            <a:r>
              <a:rPr lang="en-US" altLang="ko-KR" sz="2400" b="1" dirty="0">
                <a:cs typeface="Times New Roman" panose="02020603050405020304" pitchFamily="18" charset="0"/>
              </a:rPr>
              <a:t>** Measured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319272-C387-4545-BBA7-36F89595E655}"/>
              </a:ext>
            </a:extLst>
          </p:cNvPr>
          <p:cNvSpPr txBox="1"/>
          <p:nvPr/>
        </p:nvSpPr>
        <p:spPr>
          <a:xfrm>
            <a:off x="15508019" y="35387793"/>
            <a:ext cx="14449434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The proposed CSI-based SNN system was successfully integrated into a Samsung 28nm process with a core area of 1,985 um x 1,652 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Measurement results confirm that the fabricated chip achieves a 91% accuracy for the MNIST dataset while maintaining superior energy efficiency through its current scaling mechanism.</a:t>
            </a:r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7552</TotalTime>
  <Words>702</Words>
  <Application>Microsoft Office PowerPoint</Application>
  <PresentationFormat>사용자 지정</PresentationFormat>
  <Paragraphs>118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Visio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USER</cp:lastModifiedBy>
  <cp:revision>97</cp:revision>
  <dcterms:created xsi:type="dcterms:W3CDTF">2018-03-08T06:02:33Z</dcterms:created>
  <dcterms:modified xsi:type="dcterms:W3CDTF">2026-06-18T09:07:31Z</dcterms:modified>
</cp:coreProperties>
</file>